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5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oma\AppData\Local\Microsoft\Windows\INetCache\Content.Outlook\1XXEKNJM\Monitoring%20Military%20Attacks%202019%20%20AR%20v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oma\AppData\Local\Microsoft\Windows\INetCache\Content.Outlook\1XXEKNJM\Monitoring%20Military%20Attacks%202019%20%20AR%20v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oma\AppData\Local\Microsoft\Windows\INetCache\Content.Outlook\1XXEKNJM\Monitoring%20Military%20Attacks%202019%20%20AR%20v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ar-LY" sz="160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الاحصائيات الشهرية لضحايا المواجهات المسلحة خلال </a:t>
            </a:r>
            <a:r>
              <a:rPr lang="ar-SA" sz="160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عام</a:t>
            </a:r>
            <a:r>
              <a:rPr lang="ar-LY" sz="160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2019</a:t>
            </a:r>
          </a:p>
        </c:rich>
      </c:tx>
      <c:overlay val="0"/>
    </c:title>
    <c:autoTitleDeleted val="0"/>
    <c:view3D>
      <c:rotX val="15"/>
      <c:rotY val="34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rgbClr val="00206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'2019_T'!$M$4:$M$15</c:f>
              <c:strCache>
                <c:ptCount val="12"/>
                <c:pt idx="0">
                  <c:v>يناير</c:v>
                </c:pt>
                <c:pt idx="1">
                  <c:v>فبراير</c:v>
                </c:pt>
                <c:pt idx="2">
                  <c:v>مارس</c:v>
                </c:pt>
                <c:pt idx="3">
                  <c:v>أبريل</c:v>
                </c:pt>
                <c:pt idx="4">
                  <c:v>مايو</c:v>
                </c:pt>
                <c:pt idx="5">
                  <c:v>يونيو</c:v>
                </c:pt>
                <c:pt idx="6">
                  <c:v>يوليو</c:v>
                </c:pt>
                <c:pt idx="7">
                  <c:v>أغسطس</c:v>
                </c:pt>
                <c:pt idx="8">
                  <c:v>سبتمبر</c:v>
                </c:pt>
                <c:pt idx="9">
                  <c:v>أكتوبر</c:v>
                </c:pt>
                <c:pt idx="10">
                  <c:v>نوفمبر</c:v>
                </c:pt>
                <c:pt idx="11">
                  <c:v>ديسمبر</c:v>
                </c:pt>
              </c:strCache>
            </c:strRef>
          </c:cat>
          <c:val>
            <c:numRef>
              <c:f>'2019_T'!$Q$4:$Q$15</c:f>
              <c:numCache>
                <c:formatCode>_-* #,##0_-;\-* #,##0_-;_-* "-"??_-;_-@_-</c:formatCode>
                <c:ptCount val="12"/>
                <c:pt idx="0">
                  <c:v>235</c:v>
                </c:pt>
                <c:pt idx="1">
                  <c:v>380</c:v>
                </c:pt>
                <c:pt idx="2">
                  <c:v>67</c:v>
                </c:pt>
                <c:pt idx="3">
                  <c:v>2417</c:v>
                </c:pt>
                <c:pt idx="4">
                  <c:v>1242</c:v>
                </c:pt>
                <c:pt idx="5">
                  <c:v>2032</c:v>
                </c:pt>
                <c:pt idx="6">
                  <c:v>266</c:v>
                </c:pt>
                <c:pt idx="7">
                  <c:v>419</c:v>
                </c:pt>
                <c:pt idx="8">
                  <c:v>431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A7-46CA-B804-FF0694C26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249664"/>
        <c:axId val="111259648"/>
        <c:axId val="0"/>
      </c:bar3DChart>
      <c:catAx>
        <c:axId val="111249664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11259648"/>
        <c:crosses val="autoZero"/>
        <c:auto val="1"/>
        <c:lblAlgn val="ctr"/>
        <c:lblOffset val="100"/>
        <c:noMultiLvlLbl val="0"/>
      </c:catAx>
      <c:valAx>
        <c:axId val="111259648"/>
        <c:scaling>
          <c:orientation val="minMax"/>
        </c:scaling>
        <c:delete val="0"/>
        <c:axPos val="r"/>
        <c:majorGridlines/>
        <c:numFmt formatCode="_-* #,##0_-;\-* #,##0_-;_-* &quot;-&quot;??_-;_-@_-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1249664"/>
        <c:crosses val="autoZero"/>
        <c:crossBetween val="between"/>
      </c:valAx>
    </c:plotArea>
    <c:plotVisOnly val="1"/>
    <c:dispBlanksAs val="gap"/>
    <c:showDLblsOverMax val="0"/>
  </c:chart>
  <c:spPr>
    <a:ln w="19050">
      <a:solidFill>
        <a:srgbClr val="002060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ar-LY" sz="1800" b="1" i="0" baseline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ضحايا المواجهات المسلحة خلال </a:t>
            </a:r>
            <a:r>
              <a:rPr lang="ar-SA" sz="1800" b="1" i="0" baseline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عام</a:t>
            </a:r>
            <a:r>
              <a:rPr lang="ar-LY" sz="1800" b="1" i="0" baseline="0">
                <a:solidFill>
                  <a:srgbClr val="00206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2019</a:t>
            </a:r>
            <a:endParaRPr lang="en-GB">
              <a:solidFill>
                <a:srgbClr val="00206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title>
    <c:autoTitleDeleted val="0"/>
    <c:view3D>
      <c:rotX val="30"/>
      <c:rotY val="3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C57-476E-B09B-7CED8F3E0C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C57-476E-B09B-7CED8F3E0C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C57-476E-B09B-7CED8F3E0C8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'2019_T'!$C$3:$E$3</c:f>
              <c:strCache>
                <c:ptCount val="3"/>
                <c:pt idx="0">
                  <c:v>قتلى</c:v>
                </c:pt>
                <c:pt idx="1">
                  <c:v>جرحى</c:v>
                </c:pt>
                <c:pt idx="2">
                  <c:v>معتقلين</c:v>
                </c:pt>
              </c:strCache>
            </c:strRef>
          </c:cat>
          <c:val>
            <c:numRef>
              <c:f>'2019_T'!$C$4:$E$4</c:f>
              <c:numCache>
                <c:formatCode>_-* #,##0_-;\-* #,##0_-;_-* "-"??_-;_-@_-</c:formatCode>
                <c:ptCount val="3"/>
                <c:pt idx="0">
                  <c:v>1782</c:v>
                </c:pt>
                <c:pt idx="1">
                  <c:v>5136</c:v>
                </c:pt>
                <c:pt idx="2">
                  <c:v>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C57-476E-B09B-7CED8F3E0C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9050" cap="flat" cmpd="sng" algn="ctr">
      <a:solidFill>
        <a:srgbClr val="00206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r>
              <a:rPr lang="ar-LY" sz="1400">
                <a:latin typeface="Tahoma" pitchFamily="34" charset="0"/>
                <a:ea typeface="Tahoma" pitchFamily="34" charset="0"/>
                <a:cs typeface="Tahoma" pitchFamily="34" charset="0"/>
              </a:rPr>
              <a:t>ضحايا المواجهات المسلحة حسب المدن والمناطق خلال </a:t>
            </a:r>
            <a:r>
              <a:rPr lang="ar-SA" sz="1400">
                <a:latin typeface="Tahoma" pitchFamily="34" charset="0"/>
                <a:ea typeface="Tahoma" pitchFamily="34" charset="0"/>
                <a:cs typeface="Tahoma" pitchFamily="34" charset="0"/>
              </a:rPr>
              <a:t>عام</a:t>
            </a:r>
            <a:r>
              <a:rPr lang="ar-LY" sz="1400">
                <a:latin typeface="Tahoma" pitchFamily="34" charset="0"/>
                <a:ea typeface="Tahoma" pitchFamily="34" charset="0"/>
                <a:cs typeface="Tahoma" pitchFamily="34" charset="0"/>
              </a:rPr>
              <a:t> 2019</a:t>
            </a:r>
          </a:p>
        </c:rich>
      </c:tx>
      <c:overlay val="0"/>
    </c:title>
    <c:autoTitleDeleted val="0"/>
    <c:view3D>
      <c:rotX val="15"/>
      <c:rotY val="34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JanSep_T!$AF$4:$AF$14</c:f>
              <c:strCache>
                <c:ptCount val="11"/>
                <c:pt idx="0">
                  <c:v>طرابلس</c:v>
                </c:pt>
                <c:pt idx="1">
                  <c:v>قصر بن غشير*</c:v>
                </c:pt>
                <c:pt idx="2">
                  <c:v>غريان</c:v>
                </c:pt>
                <c:pt idx="3">
                  <c:v>درنه</c:v>
                </c:pt>
                <c:pt idx="4">
                  <c:v>مرزق</c:v>
                </c:pt>
                <c:pt idx="5">
                  <c:v>الزاوية</c:v>
                </c:pt>
                <c:pt idx="6">
                  <c:v>أوباري</c:v>
                </c:pt>
                <c:pt idx="7">
                  <c:v>سرت</c:v>
                </c:pt>
                <c:pt idx="8">
                  <c:v>سبها</c:v>
                </c:pt>
                <c:pt idx="9">
                  <c:v>بنغازي</c:v>
                </c:pt>
                <c:pt idx="10">
                  <c:v> **أخرى</c:v>
                </c:pt>
              </c:strCache>
            </c:strRef>
          </c:cat>
          <c:val>
            <c:numRef>
              <c:f>'2019_T'!$AG$4:$AG$14</c:f>
              <c:numCache>
                <c:formatCode>_-* #,##0_-;\-* #,##0_-;_-* "-"??_-;_-@_-</c:formatCode>
                <c:ptCount val="11"/>
                <c:pt idx="0">
                  <c:v>5609</c:v>
                </c:pt>
                <c:pt idx="1">
                  <c:v>406</c:v>
                </c:pt>
                <c:pt idx="2">
                  <c:v>355</c:v>
                </c:pt>
                <c:pt idx="3">
                  <c:v>249</c:v>
                </c:pt>
                <c:pt idx="4">
                  <c:v>199</c:v>
                </c:pt>
                <c:pt idx="5">
                  <c:v>195</c:v>
                </c:pt>
                <c:pt idx="6">
                  <c:v>164</c:v>
                </c:pt>
                <c:pt idx="7">
                  <c:v>131</c:v>
                </c:pt>
                <c:pt idx="8">
                  <c:v>83</c:v>
                </c:pt>
                <c:pt idx="9">
                  <c:v>27</c:v>
                </c:pt>
                <c:pt idx="10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43-4321-B530-D9BFE18ACE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354240"/>
        <c:axId val="111355776"/>
        <c:axId val="0"/>
      </c:bar3DChart>
      <c:catAx>
        <c:axId val="111354240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en-US"/>
          </a:p>
        </c:txPr>
        <c:crossAx val="111355776"/>
        <c:crosses val="autoZero"/>
        <c:auto val="1"/>
        <c:lblAlgn val="ctr"/>
        <c:lblOffset val="100"/>
        <c:noMultiLvlLbl val="0"/>
      </c:catAx>
      <c:valAx>
        <c:axId val="111355776"/>
        <c:scaling>
          <c:orientation val="minMax"/>
        </c:scaling>
        <c:delete val="0"/>
        <c:axPos val="r"/>
        <c:majorGridlines/>
        <c:numFmt formatCode="_-* #,##0_-;\-* #,##0_-;_-* &quot;-&quot;??_-;_-@_-" sourceLinked="1"/>
        <c:majorTickMark val="none"/>
        <c:minorTickMark val="none"/>
        <c:tickLblPos val="nextTo"/>
        <c:crossAx val="111354240"/>
        <c:crosses val="autoZero"/>
        <c:crossBetween val="between"/>
      </c:valAx>
    </c:plotArea>
    <c:plotVisOnly val="1"/>
    <c:dispBlanksAs val="gap"/>
    <c:showDLblsOverMax val="0"/>
  </c:chart>
  <c:spPr>
    <a:ln w="19050">
      <a:solidFill>
        <a:srgbClr val="002060"/>
      </a:solidFill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81E04C-1AF0-464B-8291-4E74D99CE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4A47F3C-51F5-47FD-A82F-8D697BF37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ECA3CE-CE1F-466A-8DC9-69C5F0C6B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F2A-45AE-4182-9CD6-C13835A5EB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AE6BB6-8004-483C-A9F8-4549EEF56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B17AEB-E422-427C-AD14-4CDBB4162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7457-9280-4E52-841D-026CD64374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E61B8F-AA23-42A0-84D2-A0383114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1D233EC-412A-4D7E-895C-073921180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EE1418-5928-4CFC-B9C9-CF6BB622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F2A-45AE-4182-9CD6-C13835A5EB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C7538-F115-4A43-87CE-DBA686565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1D3577-BD46-436D-85D5-562377B63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7457-9280-4E52-841D-026CD64374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2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4B5259-9A46-4C2D-BDCA-F56FE3CE1F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00E4E1-99F3-46E1-8DB4-1641CB77BC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4530BC-ACE2-4F6F-9AC0-979320C1A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F2A-45AE-4182-9CD6-C13835A5EB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A1C9D3-B021-4089-9678-60B4F029D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20EAB4-7CFB-4A7A-A632-7BF067268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7457-9280-4E52-841D-026CD64374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2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F1CE2E-05C5-42A4-AB8E-2A0CE2187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27A9B9-3179-42DB-84BB-0DE66CF99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FFF6B3-FBF3-430C-A2BE-1B591CABF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F2A-45AE-4182-9CD6-C13835A5EB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DBF625-5A58-499F-B81F-7E0CEE4E4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E29F5F-4B36-4D06-8F32-3FFF2ADC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7457-9280-4E52-841D-026CD64374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0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5559C7-7748-483A-93B7-656DB6FF4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6ACB70-7F16-41C1-9B5E-9DCF86DE0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11E5A2-E6ED-4D2B-BFAD-44397AACB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F2A-45AE-4182-9CD6-C13835A5EB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498E7C-0E26-4B63-8689-E11CA3AC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142D3F-D5C1-479A-9182-A34DF0850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7457-9280-4E52-841D-026CD64374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6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40D162-D0A0-4C5C-ACB1-712C43044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1941FD-466C-450E-A7CD-03B80279FA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EB650D7-5B80-43B1-B1A3-D840A5051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055EF12-8B05-49F6-A46A-467B11CA9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F2A-45AE-4182-9CD6-C13835A5EB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459777-716B-48AC-8792-856330A87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F8B9A34-79B1-4A0F-AD40-D97CA4C93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7457-9280-4E52-841D-026CD64374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1FBB13-2AAD-442B-A029-4AA0AA058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C48C75-1A2A-4E10-A77A-262D02135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6BD8213-1B70-4A0A-8A5A-20E2D6106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AFFF120-2829-48CC-BF70-B42104B7C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393F3DB-6EEA-4CCB-9202-8F67BCA45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A79D0EE-1516-4872-BF98-C508EADF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F2A-45AE-4182-9CD6-C13835A5EB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8D24C85-8DB0-4C82-B150-62A325FF5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19CA9F1-7B2B-436E-9844-B7F0F2A6F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7457-9280-4E52-841D-026CD64374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4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928081-43EA-440E-AF0E-40D6E48CB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BF936C0-92CC-4EFE-8015-29882AD2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F2A-45AE-4182-9CD6-C13835A5EB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41847D-B3B3-4F88-8B2A-BEA52E4E1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282F8F3-2DD1-4F30-93E6-7B6C7A91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7457-9280-4E52-841D-026CD64374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0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DD43A70-8C05-4458-88C5-5E10A020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F2A-45AE-4182-9CD6-C13835A5EB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24D1D25-2EEA-4E8D-840B-A15983CA9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B0D48BA-C654-48B3-8569-B1D31B865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7457-9280-4E52-841D-026CD64374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B94B34-AB5A-49D1-8142-C745F13BC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0E4FB0-F722-413F-8A9B-12FEC4E0E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3C23B1-62A5-4FAE-B986-1D16A997B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B59D25-778D-48F9-B888-3F63DF933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F2A-45AE-4182-9CD6-C13835A5EB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78102C2-7158-4113-B175-9EEFED483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F9EB6E-8573-4357-8E2F-46555D9A1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7457-9280-4E52-841D-026CD64374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3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4FC1C3-A1B3-4056-B8E5-EA2E404BF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BD4626F-809C-429B-8028-C236AD4404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C957247-321A-4706-8D67-678CB3CAD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32EA42-2D0C-4D3A-BDA5-B536F5B77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F2A-45AE-4182-9CD6-C13835A5EB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071006-447A-4D2C-A03A-85675A2F2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FBE53C-40C0-404E-9566-A6DEF720A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7457-9280-4E52-841D-026CD64374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5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9A70D78-3592-47B3-B8A2-D4F6BE957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BACCB0-B867-4383-A1C8-A83BC8AF7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EA738A-1AE4-4770-82C2-9AD9177E2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92F2A-45AE-4182-9CD6-C13835A5EB4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9E0650-5FA5-4069-B465-38803DD73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E9D8F0-4B6A-4F37-9010-123D83AFD0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A7457-9280-4E52-841D-026CD64374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4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177F87-32A5-43C1-A5FF-92BF81D5D1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69ECEC1-2A9C-4D2D-A4E6-7401400BC7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3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مخطط 1">
            <a:extLst>
              <a:ext uri="{FF2B5EF4-FFF2-40B4-BE49-F238E27FC236}">
                <a16:creationId xmlns:a16="http://schemas.microsoft.com/office/drawing/2014/main" id="{A82B8E9B-0D3A-41DB-9EAB-04DAD10204C3}"/>
              </a:ext>
            </a:extLst>
          </p:cNvPr>
          <p:cNvGraphicFramePr>
            <a:graphicFrameLocks/>
          </p:cNvGraphicFramePr>
          <p:nvPr/>
        </p:nvGraphicFramePr>
        <p:xfrm>
          <a:off x="2443162" y="1657350"/>
          <a:ext cx="7305675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5534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>
            <a:extLst>
              <a:ext uri="{FF2B5EF4-FFF2-40B4-BE49-F238E27FC236}">
                <a16:creationId xmlns:a16="http://schemas.microsoft.com/office/drawing/2014/main" id="{69287574-6C64-4A8E-A940-481FA2F2B92B}"/>
              </a:ext>
            </a:extLst>
          </p:cNvPr>
          <p:cNvGraphicFramePr>
            <a:graphicFrameLocks/>
          </p:cNvGraphicFramePr>
          <p:nvPr/>
        </p:nvGraphicFramePr>
        <p:xfrm>
          <a:off x="3209925" y="1269206"/>
          <a:ext cx="577215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4938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مخطط 3">
            <a:extLst>
              <a:ext uri="{FF2B5EF4-FFF2-40B4-BE49-F238E27FC236}">
                <a16:creationId xmlns:a16="http://schemas.microsoft.com/office/drawing/2014/main" id="{720FC168-7D48-4E7B-8B22-857ABA427978}"/>
              </a:ext>
            </a:extLst>
          </p:cNvPr>
          <p:cNvGraphicFramePr>
            <a:graphicFrameLocks/>
          </p:cNvGraphicFramePr>
          <p:nvPr/>
        </p:nvGraphicFramePr>
        <p:xfrm>
          <a:off x="2686050" y="1885950"/>
          <a:ext cx="6819899" cy="308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2015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101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6864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Breitbild</PresentationFormat>
  <Paragraphs>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Giumma El Omami</dc:creator>
  <cp:lastModifiedBy>Giumma El Omami</cp:lastModifiedBy>
  <cp:revision>1</cp:revision>
  <dcterms:created xsi:type="dcterms:W3CDTF">2019-10-28T06:20:51Z</dcterms:created>
  <dcterms:modified xsi:type="dcterms:W3CDTF">2019-10-28T06:23:54Z</dcterms:modified>
</cp:coreProperties>
</file>